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6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CC"/>
    <a:srgbClr val="27F9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79" d="100"/>
          <a:sy n="79" d="100"/>
        </p:scale>
        <p:origin x="72" y="20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D7DA-A82C-493D-9B99-1AD7FF8E6CCA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9389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D7DA-A82C-493D-9B99-1AD7FF8E6CCA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9000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D7DA-A82C-493D-9B99-1AD7FF8E6CCA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5593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D7DA-A82C-493D-9B99-1AD7FF8E6CCA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3062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D7DA-A82C-493D-9B99-1AD7FF8E6CCA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2992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D7DA-A82C-493D-9B99-1AD7FF8E6CCA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4591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D7DA-A82C-493D-9B99-1AD7FF8E6CCA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8334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D7DA-A82C-493D-9B99-1AD7FF8E6CCA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3680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D7DA-A82C-493D-9B99-1AD7FF8E6CCA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5411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D7DA-A82C-493D-9B99-1AD7FF8E6CCA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3447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D7DA-A82C-493D-9B99-1AD7FF8E6CCA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4703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BD7DA-A82C-493D-9B99-1AD7FF8E6CCA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975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l-india.org/" TargetMode="External"/><Relationship Id="rId2" Type="http://schemas.openxmlformats.org/officeDocument/2006/relationships/hyperlink" Target="mailto:p.maity@ncl.res.in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210093" y="1573690"/>
            <a:ext cx="29819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FF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National Chemical Laboratory</a:t>
            </a:r>
            <a:endParaRPr lang="en-IN" sz="1400" b="1" dirty="0">
              <a:solidFill>
                <a:srgbClr val="0000FF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86577" y="5657671"/>
            <a:ext cx="3105419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Contact:</a:t>
            </a:r>
          </a:p>
          <a:p>
            <a:r>
              <a:rPr lang="en-US" sz="1200" b="1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Dr. </a:t>
            </a:r>
            <a:r>
              <a:rPr lang="en-US" sz="1200" b="1" dirty="0" err="1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Pradip</a:t>
            </a:r>
            <a:r>
              <a:rPr lang="en-US" sz="1200" b="1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sz="1200" b="1" dirty="0" err="1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Maity</a:t>
            </a:r>
            <a:r>
              <a:rPr lang="en-US" sz="1200" b="1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; </a:t>
            </a:r>
          </a:p>
          <a:p>
            <a:r>
              <a:rPr lang="en-US" sz="1200" b="1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Scientist </a:t>
            </a:r>
            <a:endParaRPr lang="en-US" sz="1200" b="1" dirty="0" smtClean="0">
              <a:solidFill>
                <a:srgbClr val="002060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  <a:p>
            <a:r>
              <a:rPr lang="en-US" sz="1200" b="1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E-mail:</a:t>
            </a:r>
            <a:r>
              <a:rPr lang="en-US" sz="1200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  <a:hlinkClick r:id="rId2"/>
              </a:rPr>
              <a:t>p.maity@ncl.res.in</a:t>
            </a:r>
            <a:r>
              <a:rPr lang="en-US" sz="1200" dirty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; </a:t>
            </a:r>
            <a:r>
              <a:rPr lang="en-US" sz="1200" b="1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Contact </a:t>
            </a:r>
            <a:r>
              <a:rPr lang="en-US" sz="1200" b="1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No: </a:t>
            </a:r>
            <a:r>
              <a:rPr lang="en-US" sz="1200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+</a:t>
            </a:r>
            <a:r>
              <a:rPr lang="en-US" sz="1200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91-20-2590-2420</a:t>
            </a:r>
            <a:endParaRPr lang="en-US" sz="1200" dirty="0" smtClean="0">
              <a:solidFill>
                <a:srgbClr val="002060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  <a:p>
            <a:r>
              <a:rPr lang="en-US" sz="1200" b="1" dirty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Website:</a:t>
            </a:r>
            <a:r>
              <a:rPr lang="en-US" sz="1200" dirty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  <a:hlinkClick r:id="rId3"/>
              </a:rPr>
              <a:t>www.ncl-india.org</a:t>
            </a:r>
            <a:endParaRPr lang="en-US" sz="1200" dirty="0">
              <a:solidFill>
                <a:srgbClr val="002060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9" y="6531455"/>
            <a:ext cx="9078192" cy="307777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CSIR-National Chemical Laboratory, </a:t>
            </a:r>
            <a:r>
              <a:rPr lang="en-US" sz="1400" b="1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Dr</a:t>
            </a:r>
            <a:r>
              <a:rPr lang="en-US" sz="1400" b="1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. Homi Bhabha </a:t>
            </a:r>
            <a:r>
              <a:rPr lang="en-US" sz="1400" b="1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Road, Pune-411008, Maharashtra</a:t>
            </a:r>
            <a:r>
              <a:rPr lang="en-US" sz="1400" b="1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, India</a:t>
            </a:r>
            <a:endParaRPr lang="en-IN" sz="1400" b="1" dirty="0">
              <a:solidFill>
                <a:schemeClr val="bg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24598" y="2682574"/>
            <a:ext cx="9049996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CSR Project PROPOSAL/CONCEPT NOTE</a:t>
            </a:r>
            <a:endParaRPr lang="en-US" sz="3200" dirty="0">
              <a:solidFill>
                <a:schemeClr val="bg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191" y="109155"/>
            <a:ext cx="2720193" cy="137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80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7875" y="942510"/>
            <a:ext cx="11475381" cy="54271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just">
              <a:lnSpc>
                <a:spcPts val="3200"/>
              </a:lnSpc>
            </a:pPr>
            <a:r>
              <a:rPr lang="en-US" sz="2400" b="1" dirty="0" smtClean="0">
                <a:latin typeface="Georgia" panose="02040502050405020303" pitchFamily="18" charset="0"/>
              </a:rPr>
              <a:t>Brief Problem Statement:</a:t>
            </a:r>
          </a:p>
          <a:p>
            <a:pPr marL="285750" indent="-285750" algn="just">
              <a:lnSpc>
                <a:spcPts val="32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Georgia" panose="02040502050405020303" pitchFamily="18" charset="0"/>
              </a:rPr>
              <a:t>A visible light photocatalytic flow synthesis of cyclohexanone oxime from cyclohexanone.</a:t>
            </a:r>
            <a:endParaRPr lang="en-US" dirty="0" smtClean="0">
              <a:latin typeface="Georgia" panose="02040502050405020303" pitchFamily="18" charset="0"/>
            </a:endParaRPr>
          </a:p>
          <a:p>
            <a:pPr marL="285750" indent="-285750" algn="just">
              <a:lnSpc>
                <a:spcPts val="32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Georgia" panose="02040502050405020303" pitchFamily="18" charset="0"/>
              </a:rPr>
              <a:t>cyclohexanone oxime </a:t>
            </a:r>
            <a:r>
              <a:rPr lang="en-US" dirty="0" smtClean="0">
                <a:latin typeface="Georgia" panose="02040502050405020303" pitchFamily="18" charset="0"/>
              </a:rPr>
              <a:t>is a bulk scale fine chemical for nylon-6 synthesis. It is industrially prepared from  cyclohexanone. Cyclohexanone is synthesized from cyclohexane. A direct synthesis from cyclohexane would simplify the process and avoid the drawbacks of each stepwise processes. </a:t>
            </a:r>
          </a:p>
          <a:p>
            <a:pPr marL="285750" indent="-285750" algn="just">
              <a:lnSpc>
                <a:spcPts val="32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Georgia" panose="02040502050405020303" pitchFamily="18" charset="0"/>
              </a:rPr>
              <a:t>Nylon 6 (polyamide 6) is an important construction material for many industries including automotive, aircraft, electronic, clothing, and medicine industry. </a:t>
            </a:r>
            <a:r>
              <a:rPr lang="en-US" dirty="0" smtClean="0">
                <a:latin typeface="Georgia" panose="02040502050405020303" pitchFamily="18" charset="0"/>
              </a:rPr>
              <a:t>A greener and economical alternative would be beneficial.</a:t>
            </a:r>
            <a:endParaRPr lang="en-US" sz="1600" dirty="0">
              <a:latin typeface="Georgia" panose="02040502050405020303" pitchFamily="18" charset="0"/>
            </a:endParaRPr>
          </a:p>
          <a:p>
            <a:pPr algn="just">
              <a:lnSpc>
                <a:spcPts val="3200"/>
              </a:lnSpc>
            </a:pPr>
            <a:r>
              <a:rPr lang="en-US" sz="2400" b="1" dirty="0" smtClean="0">
                <a:latin typeface="Georgia" panose="02040502050405020303" pitchFamily="18" charset="0"/>
              </a:rPr>
              <a:t>Objectives:</a:t>
            </a:r>
          </a:p>
          <a:p>
            <a:pPr marL="342900" indent="-342900" algn="just">
              <a:lnSpc>
                <a:spcPts val="32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Georgia" panose="02040502050405020303" pitchFamily="18" charset="0"/>
              </a:rPr>
              <a:t>Synthesis of cyclohexanone oxime directly from </a:t>
            </a:r>
            <a:r>
              <a:rPr lang="en-US" dirty="0" err="1" smtClean="0">
                <a:latin typeface="Georgia" panose="02040502050405020303" pitchFamily="18" charset="0"/>
              </a:rPr>
              <a:t>cylohexane</a:t>
            </a:r>
            <a:endParaRPr lang="en-US" dirty="0" smtClean="0">
              <a:latin typeface="Georgia" panose="02040502050405020303" pitchFamily="18" charset="0"/>
            </a:endParaRPr>
          </a:p>
          <a:p>
            <a:pPr marL="342900" indent="-342900" algn="just">
              <a:lnSpc>
                <a:spcPts val="32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Georgia" panose="02040502050405020303" pitchFamily="18" charset="0"/>
              </a:rPr>
              <a:t>Develop a photo-flow process</a:t>
            </a:r>
            <a:endParaRPr lang="en-US" dirty="0" smtClean="0">
              <a:latin typeface="Georgia" panose="02040502050405020303" pitchFamily="18" charset="0"/>
            </a:endParaRPr>
          </a:p>
          <a:p>
            <a:pPr marL="342900" indent="-342900" algn="just">
              <a:lnSpc>
                <a:spcPts val="32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Georgia" panose="02040502050405020303" pitchFamily="18" charset="0"/>
              </a:rPr>
              <a:t>Scale-up </a:t>
            </a:r>
            <a:r>
              <a:rPr lang="en-US" dirty="0" smtClean="0">
                <a:latin typeface="Georgia" panose="02040502050405020303" pitchFamily="18" charset="0"/>
              </a:rPr>
              <a:t>the photo-flow process</a:t>
            </a:r>
            <a:endParaRPr lang="en-US" sz="2400" b="1" dirty="0" smtClean="0">
              <a:latin typeface="Georgia" panose="02040502050405020303" pitchFamily="18" charset="0"/>
            </a:endParaRPr>
          </a:p>
          <a:p>
            <a:pPr algn="just">
              <a:lnSpc>
                <a:spcPts val="3200"/>
              </a:lnSpc>
            </a:pP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875" y="-35780"/>
            <a:ext cx="11557686" cy="968960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Synthetic process for Cyclohexanone Oxime </a:t>
            </a:r>
            <a:r>
              <a:rPr lang="en-US" sz="3600" b="1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/>
            </a:r>
            <a:br>
              <a:rPr lang="en-US" sz="3600" b="1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</a:br>
            <a:r>
              <a:rPr lang="en-US" sz="3600" b="1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from </a:t>
            </a:r>
            <a:r>
              <a:rPr lang="en-US" sz="3600" b="1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Cyclohexane via Photo-catalysis </a:t>
            </a:r>
            <a:endParaRPr lang="en-US" sz="3600" b="1" dirty="0">
              <a:solidFill>
                <a:schemeClr val="bg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634314" cy="6858000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Project Proposal for CSR Fund</a:t>
            </a:r>
            <a:endParaRPr lang="en-IN" sz="3200" b="1" dirty="0">
              <a:solidFill>
                <a:schemeClr val="tx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5466" y="6495530"/>
            <a:ext cx="11491819" cy="307777"/>
          </a:xfrm>
          <a:prstGeom prst="rect">
            <a:avLst/>
          </a:prstGeom>
          <a:solidFill>
            <a:srgbClr val="7030A0"/>
          </a:solidFill>
          <a:effectLst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CSIR-NCL is dedicated to utilize the CSR funds with themes aligned with Sustainable Development Goals set by UN</a:t>
            </a:r>
            <a:endParaRPr lang="en-IN" sz="14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5609" y="-26450"/>
            <a:ext cx="1361676" cy="62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97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314" y="0"/>
            <a:ext cx="11557686" cy="650789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Problem Statement</a:t>
            </a:r>
            <a:endParaRPr lang="en-IN" sz="3600" b="1" dirty="0">
              <a:solidFill>
                <a:schemeClr val="bg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00216" cy="6858000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Problem Statement</a:t>
            </a:r>
            <a:endParaRPr lang="en-IN" b="1" dirty="0">
              <a:solidFill>
                <a:schemeClr val="tx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6371" y="743345"/>
            <a:ext cx="11201445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Use Pictures, Numbers, and illustrate the issue</a:t>
            </a:r>
            <a:endParaRPr lang="en-IN" sz="20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571" y="11520"/>
            <a:ext cx="1313191" cy="627748"/>
          </a:xfrm>
          <a:prstGeom prst="rect">
            <a:avLst/>
          </a:prstGeom>
        </p:spPr>
      </p:pic>
      <p:pic>
        <p:nvPicPr>
          <p:cNvPr id="7" name="Picture 6" descr="D:\Dr. Pradip Maity\Research\Industry inquiary\Cyclohexane oxim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534" y="1664134"/>
            <a:ext cx="11201399" cy="46405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200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314" y="0"/>
            <a:ext cx="11557686" cy="650789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What can WE do?</a:t>
            </a:r>
            <a:endParaRPr lang="en-IN" sz="3600" b="1" dirty="0">
              <a:solidFill>
                <a:schemeClr val="bg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634314" cy="6858000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CSR Project Proposal: Activity Details</a:t>
            </a:r>
            <a:endParaRPr lang="en-IN" sz="1400" b="1" dirty="0">
              <a:solidFill>
                <a:schemeClr val="tx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7845" y="681846"/>
            <a:ext cx="6260793" cy="400110"/>
          </a:xfrm>
          <a:prstGeom prst="rect">
            <a:avLst/>
          </a:prstGeom>
          <a:solidFill>
            <a:srgbClr val="7030A0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What is the Activity Planned?</a:t>
            </a:r>
            <a:endParaRPr lang="en-IN" sz="20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81896" y="4217342"/>
            <a:ext cx="11046975" cy="2475881"/>
            <a:chOff x="7134984" y="5152858"/>
            <a:chExt cx="11046975" cy="2475881"/>
          </a:xfrm>
        </p:grpSpPr>
        <p:sp>
          <p:nvSpPr>
            <p:cNvPr id="20" name="Rectangle 19"/>
            <p:cNvSpPr/>
            <p:nvPr/>
          </p:nvSpPr>
          <p:spPr>
            <a:xfrm>
              <a:off x="7134984" y="5152858"/>
              <a:ext cx="11046975" cy="400110"/>
            </a:xfrm>
            <a:prstGeom prst="rect">
              <a:avLst/>
            </a:prstGeom>
            <a:solidFill>
              <a:srgbClr val="7030A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What would be the impact of undertaking this activity?</a:t>
              </a:r>
              <a:endParaRPr lang="en-IN" sz="2000" b="1" dirty="0">
                <a:solidFill>
                  <a:schemeClr val="bg1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134984" y="5551247"/>
              <a:ext cx="5214585" cy="20774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b="1" dirty="0" smtClean="0">
                  <a:latin typeface="Georgia" panose="02040502050405020303" pitchFamily="18" charset="0"/>
                </a:rPr>
                <a:t>Examples: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 smtClean="0">
                  <a:latin typeface="Georgia" panose="02040502050405020303" pitchFamily="18" charset="0"/>
                </a:rPr>
                <a:t>Support </a:t>
              </a:r>
              <a:r>
                <a:rPr lang="en-US" sz="1200" dirty="0">
                  <a:latin typeface="Georgia" panose="02040502050405020303" pitchFamily="18" charset="0"/>
                </a:rPr>
                <a:t>for the creation of </a:t>
              </a:r>
              <a:r>
                <a:rPr lang="en-US" sz="1200" dirty="0" smtClean="0">
                  <a:latin typeface="Georgia" panose="02040502050405020303" pitchFamily="18" charset="0"/>
                </a:rPr>
                <a:t>infrastructure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Georgia" panose="02040502050405020303" pitchFamily="18" charset="0"/>
                </a:rPr>
                <a:t>C</a:t>
              </a:r>
              <a:r>
                <a:rPr lang="en-US" sz="1200" dirty="0" smtClean="0">
                  <a:latin typeface="Georgia" panose="02040502050405020303" pitchFamily="18" charset="0"/>
                </a:rPr>
                <a:t>reation </a:t>
              </a:r>
              <a:r>
                <a:rPr lang="en-US" sz="1200" dirty="0">
                  <a:latin typeface="Georgia" panose="02040502050405020303" pitchFamily="18" charset="0"/>
                </a:rPr>
                <a:t>of a specialized facility of wider utility </a:t>
              </a:r>
              <a:endParaRPr lang="en-US" sz="1200" dirty="0" smtClean="0">
                <a:latin typeface="Georgia" panose="02040502050405020303" pitchFamily="18" charset="0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 smtClean="0">
                  <a:latin typeface="Georgia" panose="02040502050405020303" pitchFamily="18" charset="0"/>
                </a:rPr>
                <a:t>Support </a:t>
              </a:r>
              <a:r>
                <a:rPr lang="en-US" sz="1200" dirty="0">
                  <a:latin typeface="Georgia" panose="02040502050405020303" pitchFamily="18" charset="0"/>
                </a:rPr>
                <a:t>for technology driven </a:t>
              </a:r>
              <a:r>
                <a:rPr lang="en-US" sz="1200" dirty="0" smtClean="0">
                  <a:latin typeface="Georgia" panose="02040502050405020303" pitchFamily="18" charset="0"/>
                </a:rPr>
                <a:t>projects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 smtClean="0">
                  <a:latin typeface="Georgia" panose="02040502050405020303" pitchFamily="18" charset="0"/>
                </a:rPr>
                <a:t>Support </a:t>
              </a:r>
              <a:r>
                <a:rPr lang="en-US" sz="1200" dirty="0">
                  <a:latin typeface="Georgia" panose="02040502050405020303" pitchFamily="18" charset="0"/>
                </a:rPr>
                <a:t>for projects in futuristic technology </a:t>
              </a:r>
              <a:r>
                <a:rPr lang="en-US" sz="1200" dirty="0" smtClean="0">
                  <a:latin typeface="Georgia" panose="02040502050405020303" pitchFamily="18" charset="0"/>
                </a:rPr>
                <a:t>areas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 smtClean="0">
                  <a:latin typeface="Georgia" panose="02040502050405020303" pitchFamily="18" charset="0"/>
                </a:rPr>
                <a:t>Support </a:t>
              </a:r>
              <a:r>
                <a:rPr lang="en-US" sz="1200" dirty="0">
                  <a:latin typeface="Georgia" panose="02040502050405020303" pitchFamily="18" charset="0"/>
                </a:rPr>
                <a:t>for a Centre of </a:t>
              </a:r>
              <a:r>
                <a:rPr lang="en-US" sz="1200" dirty="0" smtClean="0">
                  <a:latin typeface="Georgia" panose="02040502050405020303" pitchFamily="18" charset="0"/>
                </a:rPr>
                <a:t>Excellence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 smtClean="0">
                  <a:latin typeface="Georgia" panose="02040502050405020303" pitchFamily="18" charset="0"/>
                </a:rPr>
                <a:t>Research </a:t>
              </a:r>
              <a:r>
                <a:rPr lang="en-US" sz="1200" dirty="0">
                  <a:latin typeface="Georgia" panose="02040502050405020303" pitchFamily="18" charset="0"/>
                </a:rPr>
                <a:t>Fellowships</a:t>
              </a:r>
              <a:endParaRPr lang="en-IN" sz="1200" dirty="0">
                <a:latin typeface="Georgia" panose="02040502050405020303" pitchFamily="18" charset="0"/>
              </a:endParaRPr>
            </a:p>
          </p:txBody>
        </p:sp>
      </p:grp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4299" y="14803"/>
            <a:ext cx="1361676" cy="62774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081785" y="689646"/>
            <a:ext cx="5033806" cy="400110"/>
          </a:xfrm>
          <a:prstGeom prst="rect">
            <a:avLst/>
          </a:prstGeom>
          <a:solidFill>
            <a:srgbClr val="7030A0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SMART Goals</a:t>
            </a:r>
            <a:endParaRPr lang="en-IN" sz="20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081785" y="1130055"/>
            <a:ext cx="488098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Georgia" panose="02040502050405020303" pitchFamily="18" charset="0"/>
              </a:rPr>
              <a:t>S</a:t>
            </a:r>
            <a:r>
              <a:rPr lang="en-US" sz="1400" dirty="0" smtClean="0">
                <a:latin typeface="Georgia" panose="02040502050405020303" pitchFamily="18" charset="0"/>
              </a:rPr>
              <a:t>pecific    Process for cyclohexanone oxime from cyclohexane</a:t>
            </a:r>
            <a:endParaRPr lang="en-US" sz="1400" dirty="0" smtClean="0">
              <a:latin typeface="Georgia" panose="02040502050405020303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Georgia" panose="02040502050405020303" pitchFamily="18" charset="0"/>
              </a:rPr>
              <a:t>M</a:t>
            </a:r>
            <a:r>
              <a:rPr lang="en-US" sz="1400" dirty="0" smtClean="0">
                <a:latin typeface="Georgia" panose="02040502050405020303" pitchFamily="18" charset="0"/>
              </a:rPr>
              <a:t>easurable   </a:t>
            </a:r>
            <a:r>
              <a:rPr lang="en-US" sz="1400" dirty="0" smtClean="0">
                <a:latin typeface="Georgia" panose="02040502050405020303" pitchFamily="18" charset="0"/>
              </a:rPr>
              <a:t>Scalability, comparison with established two-step industrial method</a:t>
            </a:r>
            <a:endParaRPr lang="en-US" sz="1400" dirty="0" smtClean="0">
              <a:latin typeface="Georgia" panose="02040502050405020303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Georgia" panose="02040502050405020303" pitchFamily="18" charset="0"/>
              </a:rPr>
              <a:t>A</a:t>
            </a:r>
            <a:r>
              <a:rPr lang="en-US" sz="1400" dirty="0" smtClean="0">
                <a:latin typeface="Georgia" panose="02040502050405020303" pitchFamily="18" charset="0"/>
              </a:rPr>
              <a:t>chievable  </a:t>
            </a:r>
            <a:r>
              <a:rPr lang="en-US" sz="1400" dirty="0" smtClean="0">
                <a:latin typeface="Georgia" panose="02040502050405020303" pitchFamily="18" charset="0"/>
              </a:rPr>
              <a:t>via visible light harvesting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Georgia" panose="02040502050405020303" pitchFamily="18" charset="0"/>
              </a:rPr>
              <a:t>R</a:t>
            </a:r>
            <a:r>
              <a:rPr lang="en-US" sz="1400" dirty="0" smtClean="0">
                <a:latin typeface="Georgia" panose="02040502050405020303" pitchFamily="18" charset="0"/>
              </a:rPr>
              <a:t>ealistic   avoid using UV or near-UV light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Georgia" panose="02040502050405020303" pitchFamily="18" charset="0"/>
              </a:rPr>
              <a:t>T</a:t>
            </a:r>
            <a:r>
              <a:rPr lang="en-US" sz="1400" dirty="0" smtClean="0">
                <a:latin typeface="Georgia" panose="02040502050405020303" pitchFamily="18" charset="0"/>
              </a:rPr>
              <a:t>imely    easy to scale up for </a:t>
            </a:r>
            <a:r>
              <a:rPr lang="en-US" sz="1400" dirty="0" err="1" smtClean="0">
                <a:latin typeface="Georgia" panose="02040502050405020303" pitchFamily="18" charset="0"/>
              </a:rPr>
              <a:t>comparisn</a:t>
            </a:r>
            <a:endParaRPr lang="en-IN" sz="1400" dirty="0">
              <a:latin typeface="Georgia" panose="02040502050405020303" pitchFamily="18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3"/>
          <a:srcRect r="44203"/>
          <a:stretch/>
        </p:blipFill>
        <p:spPr>
          <a:xfrm>
            <a:off x="6652076" y="5386349"/>
            <a:ext cx="656664" cy="64309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7" name="Picture 4" descr="Sustainable Development Goal 4: Quality Education in the Age of Digital  Learning -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92" t="6957" r="7326" b="38068"/>
          <a:stretch/>
        </p:blipFill>
        <p:spPr bwMode="auto">
          <a:xfrm>
            <a:off x="7415536" y="5378056"/>
            <a:ext cx="656663" cy="65967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8" name="Picture 8" descr="SDG Goal 6 – Clean Water and Sanitation - Impossible Metals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2" t="9538" r="24181" b="8723"/>
          <a:stretch/>
        </p:blipFill>
        <p:spPr bwMode="auto">
          <a:xfrm>
            <a:off x="8949078" y="5354609"/>
            <a:ext cx="672615" cy="67261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9" name="Picture 10" descr="SDG 10: Reduced Inequalities : GCC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030" y="6109971"/>
            <a:ext cx="657484" cy="65957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" name="Picture 14" descr="SDG 8: Promoting Decent Work and Economic Growth for All 🌍💼 – We are  Champions for Change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21" t="2191" r="875" b="3756"/>
          <a:stretch/>
        </p:blipFill>
        <p:spPr bwMode="auto">
          <a:xfrm>
            <a:off x="10566087" y="5331328"/>
            <a:ext cx="699862" cy="69589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" name="Picture 22" descr="SDG 7: Powering the Future with Affordable and Clean Energy 🌍⚡ – We are  Champions for Chang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" t="5759" r="51252" b="5865"/>
          <a:stretch/>
        </p:blipFill>
        <p:spPr bwMode="auto">
          <a:xfrm>
            <a:off x="9757139" y="5351725"/>
            <a:ext cx="678993" cy="68600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2" name="Picture 28" descr="Women in STEM and SDG 5 – Achieve gender equality and empower women and  girls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25" t="7992" r="4440" b="4435"/>
          <a:stretch/>
        </p:blipFill>
        <p:spPr bwMode="auto">
          <a:xfrm>
            <a:off x="8178995" y="5372753"/>
            <a:ext cx="663287" cy="66497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3" name="Picture 6" descr="SDG 13: Climate Action : GCCA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768" y="6104668"/>
            <a:ext cx="651770" cy="66487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4" name="Picture 12" descr="SDG Goal 9 - Innovation, Industry and Infrastructure - Impossible Metals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7" t="8681" r="23963" b="8762"/>
          <a:stretch/>
        </p:blipFill>
        <p:spPr bwMode="auto">
          <a:xfrm>
            <a:off x="11401873" y="5351725"/>
            <a:ext cx="716436" cy="67549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5" name="Picture 16" descr="Goal 11: Sustainable Cities and Communities - SDG Observatory -  Sustainability - The University of Texas at Dallas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6" r="58082"/>
          <a:stretch/>
        </p:blipFill>
        <p:spPr bwMode="auto">
          <a:xfrm>
            <a:off x="7409309" y="6109971"/>
            <a:ext cx="656663" cy="662179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6" name="Picture 24" descr="What is Global Goal 17 and why is it so important? - Makematic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" t="2418" r="53136" b="2924"/>
          <a:stretch/>
        </p:blipFill>
        <p:spPr bwMode="auto">
          <a:xfrm>
            <a:off x="9750912" y="6102937"/>
            <a:ext cx="678993" cy="67544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7" name="Picture 26" descr="SDG Goal 15 – Life on Land - Impossible Metals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4" t="8998" r="24193" b="8893"/>
          <a:stretch/>
        </p:blipFill>
        <p:spPr bwMode="auto">
          <a:xfrm>
            <a:off x="8947341" y="6104668"/>
            <a:ext cx="668125" cy="673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4" name="Rectangle 23"/>
          <p:cNvSpPr/>
          <p:nvPr/>
        </p:nvSpPr>
        <p:spPr>
          <a:xfrm>
            <a:off x="1244380" y="1304516"/>
            <a:ext cx="506100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Georgia" panose="02040502050405020303" pitchFamily="18" charset="0"/>
              </a:rPr>
              <a:t>Lab scale proof-of-concept </a:t>
            </a:r>
            <a:r>
              <a:rPr lang="en-US" sz="2000" dirty="0" smtClean="0">
                <a:latin typeface="Georgia" panose="02040502050405020303" pitchFamily="18" charset="0"/>
              </a:rPr>
              <a:t>achieved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Georgia" panose="02040502050405020303" pitchFamily="18" charset="0"/>
              </a:rPr>
              <a:t>Optimization to avoid product crystallization</a:t>
            </a:r>
            <a:endParaRPr lang="en-US" sz="2000" dirty="0" smtClean="0">
              <a:latin typeface="Georgia" panose="02040502050405020303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Georgia" panose="02040502050405020303" pitchFamily="18" charset="0"/>
              </a:rPr>
              <a:t>Development of photo-flow process</a:t>
            </a:r>
            <a:endParaRPr lang="en-US" sz="2000" dirty="0" smtClean="0">
              <a:latin typeface="Georgia" panose="02040502050405020303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Georgia" panose="02040502050405020303" pitchFamily="18" charset="0"/>
              </a:rPr>
              <a:t>Scale-up</a:t>
            </a:r>
            <a:r>
              <a:rPr lang="en-US" sz="2000" dirty="0" smtClean="0">
                <a:latin typeface="Georgia" panose="02040502050405020303" pitchFamily="18" charset="0"/>
              </a:rPr>
              <a:t>: Batch and Flow </a:t>
            </a:r>
            <a:endParaRPr lang="en-IN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61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2697</TotalTime>
  <Words>313</Words>
  <Application>Microsoft Office PowerPoint</Application>
  <PresentationFormat>Widescreen</PresentationFormat>
  <Paragraphs>43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Georgia</vt:lpstr>
      <vt:lpstr>Wingdings</vt:lpstr>
      <vt:lpstr>Office Theme</vt:lpstr>
      <vt:lpstr>PowerPoint Presentation</vt:lpstr>
      <vt:lpstr>Synthetic process for Cyclohexanone Oxime  from Cyclohexane via Photo-catalysis </vt:lpstr>
      <vt:lpstr>Problem Statement</vt:lpstr>
      <vt:lpstr>What can WE do?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Tanmoy Patra</dc:creator>
  <cp:lastModifiedBy>Admin</cp:lastModifiedBy>
  <cp:revision>150</cp:revision>
  <dcterms:created xsi:type="dcterms:W3CDTF">2024-02-02T06:44:36Z</dcterms:created>
  <dcterms:modified xsi:type="dcterms:W3CDTF">2024-10-01T12:57:01Z</dcterms:modified>
</cp:coreProperties>
</file>